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71" r:id="rId6"/>
    <p:sldId id="260" r:id="rId7"/>
    <p:sldId id="273" r:id="rId8"/>
    <p:sldId id="262" r:id="rId9"/>
    <p:sldId id="264" r:id="rId10"/>
    <p:sldId id="265" r:id="rId11"/>
    <p:sldId id="270" r:id="rId12"/>
    <p:sldId id="266" r:id="rId13"/>
    <p:sldId id="267" r:id="rId14"/>
    <p:sldId id="272" r:id="rId15"/>
    <p:sldId id="268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9"/>
  </p:normalViewPr>
  <p:slideViewPr>
    <p:cSldViewPr>
      <p:cViewPr varScale="1">
        <p:scale>
          <a:sx n="144" d="100"/>
          <a:sy n="144" d="100"/>
        </p:scale>
        <p:origin x="720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278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pPr marL="0" lvl="0" indent="0">
                <a:spcBef>
                  <a:spcPts val="0"/>
                </a:spcBef>
                <a:buNone/>
              </a:pPr>
              <a:t>‹#›</a:t>
            </a:fld>
            <a:endParaRPr lang="en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pPr marL="0" lvl="0" indent="0" algn="r">
                <a:spcBef>
                  <a:spcPts val="0"/>
                </a:spcBef>
                <a:buNone/>
              </a:pPr>
              <a:t>‹#›</a:t>
            </a:fld>
            <a:endParaRPr lang="en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Hyatt in the Holidays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A Net Promoter Score </a:t>
            </a:r>
            <a:r>
              <a:rPr lang="en"/>
              <a:t>analysis for the </a:t>
            </a:r>
            <a:r>
              <a:rPr lang="en" dirty="0"/>
              <a:t>Hyatt group of Hotels.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279556" y="36195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/>
              <a:t>Linear Modelling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subTitle" idx="1"/>
          </p:nvPr>
        </p:nvSpPr>
        <p:spPr>
          <a:xfrm>
            <a:off x="279556" y="2343150"/>
            <a:ext cx="4045200" cy="126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buNone/>
            </a:pPr>
            <a:r>
              <a:rPr lang="en" sz="1800" dirty="0">
                <a:solidFill>
                  <a:srgbClr val="000000"/>
                </a:solidFill>
              </a:rPr>
              <a:t>An important observation is that no one factor alone (other than overall satisfaction) is dominant enough to drive Likelihood to recommend. </a:t>
            </a:r>
          </a:p>
          <a:p>
            <a:pPr marL="0" lvl="0" indent="0" algn="l">
              <a:spcBef>
                <a:spcPts val="0"/>
              </a:spcBef>
              <a:buNone/>
            </a:pPr>
            <a:endParaRPr lang="en" sz="1800" dirty="0">
              <a:solidFill>
                <a:srgbClr val="000000"/>
              </a:solidFill>
            </a:endParaRPr>
          </a:p>
          <a:p>
            <a:pPr marL="0" lvl="0" indent="0" algn="l">
              <a:spcBef>
                <a:spcPts val="0"/>
              </a:spcBef>
              <a:buNone/>
            </a:pPr>
            <a:r>
              <a:rPr lang="en" sz="1800" dirty="0">
                <a:solidFill>
                  <a:srgbClr val="000000"/>
                </a:solidFill>
              </a:rPr>
              <a:t>As we can see from the data, the customer service and guest room metrics together play a major role in higher likelihood to recommend.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buNone/>
            </a:pPr>
            <a:endParaRPr sz="1000"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Modelling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4876800" y="819150"/>
            <a:ext cx="3837000" cy="3695100"/>
          </a:xfrm>
        </p:spPr>
        <p:txBody>
          <a:bodyPr/>
          <a:lstStyle/>
          <a:p>
            <a:pPr>
              <a:lnSpc>
                <a:spcPct val="100000"/>
              </a:lnSpc>
              <a:buNone/>
            </a:pPr>
            <a:r>
              <a:rPr lang="en-US" sz="900" dirty="0"/>
              <a:t>Call: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lm(formula = </a:t>
            </a:r>
            <a:r>
              <a:rPr lang="en-US" sz="900" dirty="0" err="1"/>
              <a:t>df_lm$Likelihood_Recommend_H</a:t>
            </a:r>
            <a:r>
              <a:rPr lang="en-US" sz="900" dirty="0"/>
              <a:t> ~ </a:t>
            </a:r>
            <a:r>
              <a:rPr lang="en-US" sz="900" dirty="0" err="1"/>
              <a:t>df_lm$Guest_Room_H</a:t>
            </a:r>
            <a:r>
              <a:rPr lang="en-US" sz="900" dirty="0"/>
              <a:t> + 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    </a:t>
            </a:r>
            <a:r>
              <a:rPr lang="en-US" sz="900" dirty="0" err="1"/>
              <a:t>df_lm$Customer_SVC_H</a:t>
            </a:r>
            <a:r>
              <a:rPr lang="en-US" sz="900" dirty="0"/>
              <a:t>, data = </a:t>
            </a:r>
            <a:r>
              <a:rPr lang="en-US" sz="900" dirty="0" err="1"/>
              <a:t>df_lm</a:t>
            </a:r>
            <a:r>
              <a:rPr lang="en-US" sz="900" dirty="0"/>
              <a:t>)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    Min      1Q  Median      3Q     Max 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-8.9114 -0.2929  0.0886  0.5186  5.0944 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Coefficients: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                     Estimate Std. Error t value </a:t>
            </a:r>
            <a:r>
              <a:rPr lang="en-US" sz="900" dirty="0" err="1"/>
              <a:t>Pr</a:t>
            </a:r>
            <a:r>
              <a:rPr lang="en-US" sz="900" dirty="0"/>
              <a:t>(&gt;|t|)    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(Intercept)          -0.29623    0.10381  -2.854  0.00435 ** 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 err="1"/>
              <a:t>df_lm$Guest_Room_H</a:t>
            </a:r>
            <a:r>
              <a:rPr lang="en-US" sz="900" dirty="0"/>
              <a:t>    0.55620    0.01242  44.796  &lt; 2e-16 ***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 err="1"/>
              <a:t>df_lm$Customer_SVC_H</a:t>
            </a:r>
            <a:r>
              <a:rPr lang="en-US" sz="900" dirty="0"/>
              <a:t>  0.46457    0.01394  33.335  &lt; 2e-16 ***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 err="1"/>
              <a:t>Signif</a:t>
            </a:r>
            <a:r>
              <a:rPr lang="en-US" sz="900" dirty="0"/>
              <a:t>. codes:  0 ‘***’ 0.001 ‘**’ 0.01 ‘*’ 0.05 ‘.’ 0.1 ‘ ’ 1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Residual standard error: 1.078 on 3467 degrees of freedom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  (60516 observations deleted due to </a:t>
            </a:r>
            <a:r>
              <a:rPr lang="en-US" sz="900" dirty="0" err="1"/>
              <a:t>missingness</a:t>
            </a:r>
            <a:r>
              <a:rPr lang="en-US" sz="900" dirty="0"/>
              <a:t>)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Multiple R-squared:  0.6994, Adjusted R-squared:  0.6992 </a:t>
            </a:r>
          </a:p>
          <a:p>
            <a:pPr>
              <a:lnSpc>
                <a:spcPct val="100000"/>
              </a:lnSpc>
              <a:buNone/>
            </a:pPr>
            <a:r>
              <a:rPr lang="en-US" sz="900" dirty="0"/>
              <a:t>F-statistic:  4033 on 2 and 3467 DF,  p-value: &lt; 2.2e-16</a:t>
            </a:r>
          </a:p>
          <a:p>
            <a:pPr>
              <a:lnSpc>
                <a:spcPct val="100000"/>
              </a:lnSpc>
              <a:buNone/>
            </a:pP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22642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Association Rules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buNone/>
            </a:pPr>
            <a:r>
              <a:rPr lang="en" dirty="0"/>
              <a:t>The Association rules analysis showed high correlation among Condition of hotel, Guest Room and Customer Service for Promoters. The Hyatt group should focus on these metrics.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body" idx="2"/>
          </p:nvPr>
        </p:nvSpPr>
        <p:spPr>
          <a:xfrm>
            <a:off x="4939500" y="302550"/>
            <a:ext cx="3837000" cy="4116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lhs     =&gt;     rhs                                              support    confidence lift     count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{Guest_Room_H=10}  =&gt; {Condition_Hotel_H=10} 0.02186416 0.9234323  33.86060 1399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{Condition_Hotel_H=10} =&gt; {Guest_Room_H=10}      0.02186416 0.8017192  33.86060 1399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{Condition_Hotel_H=10,NPS_Type=Promoter} =&gt; {Overall_Sat_H=10}     0.02014503 0.7893448  34.88053 1289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{Customer_SVC_H=10,NPS_Type=Promoter}    =&gt; {Overall_Sat_H=10}     0.02078580 0.7514124  33.20433 1330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{Guest_Room_H=10,NPS_Type=Promoter}      =&gt; {Condition_Hotel_H=10} 0.02108274 0.9355062  34.30333 1349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{Condition_Hotel_H=10,NPS_Type=Promoter} =&gt; {Guest_Room_H=10}      0.02108274 0.8260870  34.88977 1349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Support Vector Machines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buNone/>
            </a:pPr>
            <a:r>
              <a:rPr lang="en" dirty="0"/>
              <a:t>A high correlation was observed, and a </a:t>
            </a:r>
            <a:r>
              <a:rPr lang="en" dirty="0" err="1"/>
              <a:t>ksvm</a:t>
            </a:r>
            <a:r>
              <a:rPr lang="en" dirty="0"/>
              <a:t> value of 0.8222.</a:t>
            </a:r>
            <a:endParaRPr lang="en-US" dirty="0"/>
          </a:p>
          <a:p>
            <a:pPr marL="0" lvl="0" indent="0" algn="l">
              <a:spcBef>
                <a:spcPts val="0"/>
              </a:spcBef>
              <a:buNone/>
            </a:pPr>
            <a:endParaRPr lang="en-US" dirty="0"/>
          </a:p>
          <a:p>
            <a:pPr algn="l"/>
            <a:r>
              <a:rPr lang="en-US" dirty="0"/>
              <a:t>Staff Review Score, Quietness of the hotel, Room Service were significant.</a:t>
            </a:r>
            <a:endParaRPr lang="en" dirty="0"/>
          </a:p>
        </p:txBody>
      </p:sp>
      <p:sp>
        <p:nvSpPr>
          <p:cNvPr id="2" name="TextBox 1"/>
          <p:cNvSpPr txBox="1"/>
          <p:nvPr/>
        </p:nvSpPr>
        <p:spPr>
          <a:xfrm>
            <a:off x="4953000" y="843323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648200" y="133350"/>
            <a:ext cx="396240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&gt; </a:t>
            </a:r>
            <a:r>
              <a:rPr lang="en-US" dirty="0" err="1">
                <a:solidFill>
                  <a:schemeClr val="bg1"/>
                </a:solidFill>
              </a:rPr>
              <a:t>svmGood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Support Vector Machine object of class "</a:t>
            </a:r>
            <a:r>
              <a:rPr lang="en-US" dirty="0" err="1">
                <a:solidFill>
                  <a:schemeClr val="bg1"/>
                </a:solidFill>
              </a:rPr>
              <a:t>ksvm</a:t>
            </a:r>
            <a:r>
              <a:rPr lang="en-US" dirty="0">
                <a:solidFill>
                  <a:schemeClr val="bg1"/>
                </a:solidFill>
              </a:rPr>
              <a:t>"</a:t>
            </a:r>
          </a:p>
          <a:p>
            <a:r>
              <a:rPr lang="en-US" dirty="0">
                <a:solidFill>
                  <a:schemeClr val="bg1"/>
                </a:solidFill>
              </a:rPr>
              <a:t>SV type: C-svc (classification)</a:t>
            </a:r>
          </a:p>
          <a:p>
            <a:r>
              <a:rPr lang="en-US" dirty="0">
                <a:solidFill>
                  <a:schemeClr val="bg1"/>
                </a:solidFill>
              </a:rPr>
              <a:t>parameter : cost C = 5</a:t>
            </a:r>
          </a:p>
          <a:p>
            <a:r>
              <a:rPr lang="en-US" dirty="0">
                <a:solidFill>
                  <a:schemeClr val="bg1"/>
                </a:solidFill>
              </a:rPr>
              <a:t>Gaussian Radial Basis kernel function.</a:t>
            </a:r>
          </a:p>
          <a:p>
            <a:r>
              <a:rPr lang="en-US" dirty="0" err="1">
                <a:solidFill>
                  <a:schemeClr val="bg1"/>
                </a:solidFill>
              </a:rPr>
              <a:t>Hyperparameter</a:t>
            </a:r>
            <a:r>
              <a:rPr lang="en-US" dirty="0">
                <a:solidFill>
                  <a:schemeClr val="bg1"/>
                </a:solidFill>
              </a:rPr>
              <a:t> : sigma = 0.579863731292562</a:t>
            </a:r>
          </a:p>
          <a:p>
            <a:r>
              <a:rPr lang="en-US" dirty="0">
                <a:solidFill>
                  <a:schemeClr val="bg1"/>
                </a:solidFill>
              </a:rPr>
              <a:t>Number of Support Vectors : 413</a:t>
            </a:r>
          </a:p>
          <a:p>
            <a:r>
              <a:rPr lang="en-US" dirty="0">
                <a:solidFill>
                  <a:schemeClr val="bg1"/>
                </a:solidFill>
              </a:rPr>
              <a:t>Objective Function Value : -48.7018 -36.2381 -29.1193</a:t>
            </a:r>
          </a:p>
          <a:p>
            <a:r>
              <a:rPr lang="en-US" dirty="0">
                <a:solidFill>
                  <a:schemeClr val="bg1"/>
                </a:solidFill>
              </a:rPr>
              <a:t>Training error : 0</a:t>
            </a:r>
          </a:p>
          <a:p>
            <a:r>
              <a:rPr lang="en-US" dirty="0">
                <a:solidFill>
                  <a:schemeClr val="bg1"/>
                </a:solidFill>
              </a:rPr>
              <a:t>Cross validation error : 0.005253</a:t>
            </a:r>
          </a:p>
          <a:p>
            <a:r>
              <a:rPr lang="en-US" dirty="0">
                <a:solidFill>
                  <a:schemeClr val="bg1"/>
                </a:solidFill>
              </a:rPr>
              <a:t>Probability model included.</a:t>
            </a:r>
          </a:p>
          <a:p>
            <a:r>
              <a:rPr lang="en-US" dirty="0">
                <a:solidFill>
                  <a:schemeClr val="bg1"/>
                </a:solidFill>
              </a:rPr>
              <a:t>&gt; </a:t>
            </a:r>
            <a:r>
              <a:rPr lang="en-US" dirty="0" err="1">
                <a:solidFill>
                  <a:schemeClr val="bg1"/>
                </a:solidFill>
              </a:rPr>
              <a:t>perc_ksvm</a:t>
            </a:r>
            <a:r>
              <a:rPr lang="en-US" dirty="0">
                <a:solidFill>
                  <a:schemeClr val="bg1"/>
                </a:solidFill>
              </a:rPr>
              <a:t> &lt;- length(which(compGood1$test==compGood1$Pred))/dim(compGood1)[1]</a:t>
            </a:r>
          </a:p>
          <a:p>
            <a:r>
              <a:rPr lang="en-US" dirty="0">
                <a:solidFill>
                  <a:schemeClr val="bg1"/>
                </a:solidFill>
              </a:rPr>
              <a:t>&gt; </a:t>
            </a:r>
            <a:r>
              <a:rPr lang="en-US" dirty="0" err="1">
                <a:solidFill>
                  <a:schemeClr val="bg1"/>
                </a:solidFill>
              </a:rPr>
              <a:t>perc_ksvm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[1] 0.8222533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Language specific surveys.</a:t>
            </a:r>
          </a:p>
          <a:p>
            <a:r>
              <a:rPr lang="en-US" dirty="0"/>
              <a:t>Event-centric plans for holidays.</a:t>
            </a:r>
          </a:p>
          <a:p>
            <a:r>
              <a:rPr lang="en-US" dirty="0"/>
              <a:t>Improving guest satisfaction metrics, especially along the lines of guest room and customer service.</a:t>
            </a:r>
          </a:p>
          <a:p>
            <a:r>
              <a:rPr lang="en-US" dirty="0"/>
              <a:t>Incorporating local flavor according to demographic.</a:t>
            </a:r>
          </a:p>
        </p:txBody>
      </p:sp>
    </p:spTree>
    <p:extLst>
      <p:ext uri="{BB962C8B-B14F-4D97-AF65-F5344CB8AC3E}">
        <p14:creationId xmlns:p14="http://schemas.microsoft.com/office/powerpoint/2010/main" val="95177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460950" y="2152350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dirty="0"/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Data Selection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$ One country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Three Regions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One month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Reasoning behind the analysis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buNone/>
            </a:pPr>
            <a:r>
              <a:rPr lang="en"/>
              <a:t>Mapping reviews in the United States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Lorem ipsum dolor sit amet, consectetur adipiscing elit, sed do eiusmod tempor incididunt ut labore et dolore magna aliqua.</a:t>
            </a:r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475" y="778525"/>
            <a:ext cx="4617750" cy="342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/>
        </p:nvSpPr>
        <p:spPr>
          <a:xfrm>
            <a:off x="558800" y="3009900"/>
            <a:ext cx="3009900" cy="1564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latin typeface="Roboto"/>
                <a:ea typeface="Roboto"/>
                <a:cs typeface="Roboto"/>
                <a:sym typeface="Roboto"/>
              </a:rPr>
              <a:t>$ Uniformly Distributed</a:t>
            </a:r>
          </a:p>
          <a:p>
            <a:pPr marL="0" lvl="0" indent="0">
              <a:spcBef>
                <a:spcPts val="0"/>
              </a:spcBef>
              <a:buNone/>
            </a:pPr>
            <a:endParaRPr sz="18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latin typeface="Roboto"/>
                <a:ea typeface="Roboto"/>
                <a:cs typeface="Roboto"/>
                <a:sym typeface="Roboto"/>
              </a:rPr>
              <a:t>$ Heavily grouped</a:t>
            </a:r>
          </a:p>
          <a:p>
            <a:pPr marL="0" lvl="0" indent="0">
              <a:spcBef>
                <a:spcPts val="0"/>
              </a:spcBef>
              <a:buNone/>
            </a:pPr>
            <a:endParaRPr sz="18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en" sz="1800" b="1">
                <a:latin typeface="Roboto"/>
                <a:ea typeface="Roboto"/>
                <a:cs typeface="Roboto"/>
                <a:sym typeface="Roboto"/>
              </a:rPr>
              <a:t>$ Metropolitan cities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Data Cleaning and Analysis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$ Removing NAs as and when required for modeling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Selecting 33 variables and 63986 observations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Descriptive analyses - bar plots and scatter plots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 Statistical analyses - linear modelling, association rules and support vector machines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Questions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000" dirty="0"/>
              <a:t>How are the customers reacting to the surveys?</a:t>
            </a:r>
          </a:p>
          <a:p>
            <a:pPr lvl="0"/>
            <a:r>
              <a:rPr lang="en-US" sz="1000" dirty="0"/>
              <a:t>Are the satisfaction metrics up-to-the mark?</a:t>
            </a:r>
          </a:p>
          <a:p>
            <a:pPr lvl="0"/>
            <a:r>
              <a:rPr lang="en-US" sz="1000" dirty="0"/>
              <a:t>How can the number of detractors be reduced?</a:t>
            </a:r>
          </a:p>
          <a:p>
            <a:pPr lvl="0"/>
            <a:r>
              <a:rPr lang="en-US" sz="1000" dirty="0"/>
              <a:t>How can the passives be converted to promoters?</a:t>
            </a:r>
          </a:p>
          <a:p>
            <a:pPr lvl="0"/>
            <a:r>
              <a:rPr lang="en-US" sz="1000" dirty="0"/>
              <a:t>How do we increase the likelihood to recommend Hyatt Hotels?</a:t>
            </a:r>
          </a:p>
          <a:p>
            <a:pPr lvl="0"/>
            <a:r>
              <a:rPr lang="en-US" sz="1000" dirty="0"/>
              <a:t>How does the guest’s location and demographic affect their satisfaction metrics?</a:t>
            </a:r>
          </a:p>
          <a:p>
            <a:pPr lvl="0"/>
            <a:r>
              <a:rPr lang="en-US" sz="1000" dirty="0"/>
              <a:t>How does purpose of visit affect likelihood to recommend?</a:t>
            </a:r>
          </a:p>
          <a:p>
            <a:pPr lvl="0"/>
            <a:r>
              <a:rPr lang="en-US" sz="1000" dirty="0"/>
              <a:t> Does language of surveys play an important role?</a:t>
            </a:r>
          </a:p>
        </p:txBody>
      </p:sp>
    </p:spTree>
    <p:extLst>
      <p:ext uri="{BB962C8B-B14F-4D97-AF65-F5344CB8AC3E}">
        <p14:creationId xmlns:p14="http://schemas.microsoft.com/office/powerpoint/2010/main" val="83713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265500" y="30020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000"/>
              <a:t>Surveys filled by visitors and Visitors by nationality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subTitle" idx="1"/>
          </p:nvPr>
        </p:nvSpPr>
        <p:spPr>
          <a:xfrm>
            <a:off x="265500" y="2070501"/>
            <a:ext cx="4045200" cy="126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Dutch speaking people are proportionately less represented in filled out surveys.</a:t>
            </a:r>
          </a:p>
          <a:p>
            <a:pPr marL="0" lvl="0" indent="0">
              <a:spcBef>
                <a:spcPts val="0"/>
              </a:spcBef>
              <a:buNone/>
            </a:pPr>
            <a:endParaRPr lang="en" dirty="0"/>
          </a:p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Suggestion: Hyatt group could have surveys provided in the Dutch language.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/>
              <a:t>.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6F41A92-174B-044D-92E4-69BC1C6E1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745" y="-38099"/>
            <a:ext cx="3728413" cy="2609849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53E352-3056-054A-875A-F3F3DCDBE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0087" y="2596349"/>
            <a:ext cx="3728413" cy="254715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/>
              <a:t>State wise visitors to Chicago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/>
            <a:r>
              <a:rPr lang="en" dirty="0"/>
              <a:t>Visitors to Chicago are primarily from the mid-western regions, so the hotels should be modelled according to the customers’ tastes.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7387BF-8BED-0C48-B3CA-3CC4854EC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5674" y="742950"/>
            <a:ext cx="4390288" cy="380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731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sz="3600" dirty="0"/>
              <a:t>State wise visitors to NYC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buNone/>
            </a:pPr>
            <a:r>
              <a:rPr lang="en" dirty="0"/>
              <a:t>Seeing the distribution of visitors, New York City hotels should have more of a cosmopolitan outlook.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FB4936-E91C-974B-A951-2FAA312DD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289" y="629137"/>
            <a:ext cx="4482573" cy="38852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Purpose of Visit by Age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The vast majority of visitors across all age groups travel for business purposes, and so it is important to not lose track of their core customer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B983EC8-B22D-E847-A796-62259C998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0109" y="705675"/>
            <a:ext cx="4395781" cy="40198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751</Words>
  <Application>Microsoft Macintosh PowerPoint</Application>
  <PresentationFormat>On-screen Show (16:9)</PresentationFormat>
  <Paragraphs>93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Roboto</vt:lpstr>
      <vt:lpstr>Geometric</vt:lpstr>
      <vt:lpstr>Hyatt in the Holidays</vt:lpstr>
      <vt:lpstr>Data Selection</vt:lpstr>
      <vt:lpstr>Mapping reviews in the United States</vt:lpstr>
      <vt:lpstr>Data Cleaning and Analysis</vt:lpstr>
      <vt:lpstr>Business Questions</vt:lpstr>
      <vt:lpstr>Surveys filled by visitors and Visitors by nationality</vt:lpstr>
      <vt:lpstr>State wise visitors to Chicago</vt:lpstr>
      <vt:lpstr>State wise visitors to NYC</vt:lpstr>
      <vt:lpstr>Purpose of Visit by Age</vt:lpstr>
      <vt:lpstr>Linear Modelling</vt:lpstr>
      <vt:lpstr>Linear Modelling</vt:lpstr>
      <vt:lpstr>Association Rules</vt:lpstr>
      <vt:lpstr>Support Vector Machines</vt:lpstr>
      <vt:lpstr>Recommendations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Hyatt in the Holidays</dc:title>
  <dc:creator>Sagarika Naik</dc:creator>
  <cp:lastModifiedBy>Tanmay Nitin Atkekar</cp:lastModifiedBy>
  <cp:revision>20</cp:revision>
  <dcterms:modified xsi:type="dcterms:W3CDTF">2019-04-23T18:31:42Z</dcterms:modified>
</cp:coreProperties>
</file>